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9" r:id="rId2"/>
    <p:sldMasterId id="2147483661" r:id="rId3"/>
    <p:sldMasterId id="2147483662" r:id="rId4"/>
    <p:sldMasterId id="2147483663" r:id="rId5"/>
    <p:sldMasterId id="2147491308" r:id="rId6"/>
  </p:sldMasterIdLst>
  <p:notesMasterIdLst>
    <p:notesMasterId r:id="rId9"/>
  </p:notesMasterIdLst>
  <p:handoutMasterIdLst>
    <p:handoutMasterId r:id="rId10"/>
  </p:handoutMasterIdLst>
  <p:sldIdLst>
    <p:sldId id="1171" r:id="rId7"/>
    <p:sldId id="1593" r:id="rId8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CC66"/>
    <a:srgbClr val="FF9900"/>
    <a:srgbClr val="996633"/>
    <a:srgbClr val="CC9900"/>
    <a:srgbClr val="FFCC00"/>
    <a:srgbClr val="CC33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30" autoAdjust="0"/>
    <p:restoredTop sz="90171" autoAdjust="0"/>
  </p:normalViewPr>
  <p:slideViewPr>
    <p:cSldViewPr>
      <p:cViewPr>
        <p:scale>
          <a:sx n="120" d="100"/>
          <a:sy n="120" d="100"/>
        </p:scale>
        <p:origin x="2100" y="228"/>
      </p:cViewPr>
      <p:guideLst>
        <p:guide orient="horz" pos="3838"/>
        <p:guide pos="1020"/>
      </p:guideLst>
    </p:cSldViewPr>
  </p:slideViewPr>
  <p:outlineViewPr>
    <p:cViewPr>
      <p:scale>
        <a:sx n="50" d="100"/>
        <a:sy n="50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34" y="-90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081570659260365"/>
          <c:y val="0.25801349223850439"/>
          <c:w val="0.25616879658013469"/>
          <c:h val="0.25082575077254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UN PASSO DAL CIELO</c:v>
                </c:pt>
                <c:pt idx="1">
                  <c:v>COPPA ITALIA: NAPOLI-INTER </c:v>
                </c:pt>
                <c:pt idx="2">
                  <c:v>COPPA ITALIA: ROMA-FIORENTINA </c:v>
                </c:pt>
                <c:pt idx="3">
                  <c:v>CON IL SOLE NEGLI OCCHI</c:v>
                </c:pt>
                <c:pt idx="4">
                  <c:v>BRACCIALETTI ROSSI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7167</c:v>
                </c:pt>
                <c:pt idx="1">
                  <c:v>6651.3810000000003</c:v>
                </c:pt>
                <c:pt idx="2">
                  <c:v>5474.2240000000002</c:v>
                </c:pt>
                <c:pt idx="3">
                  <c:v>4693.1670000000004</c:v>
                </c:pt>
                <c:pt idx="4">
                  <c:v>4190.4049999999997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69376"/>
        <c:axId val="35900800"/>
      </c:barChart>
      <c:catAx>
        <c:axId val="808693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35900800"/>
        <c:crosses val="autoZero"/>
        <c:auto val="1"/>
        <c:lblAlgn val="ctr"/>
        <c:lblOffset val="100"/>
        <c:noMultiLvlLbl val="0"/>
      </c:catAx>
      <c:valAx>
        <c:axId val="35900800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80869376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786919682838883"/>
          <c:y val="0.33370695272887102"/>
          <c:w val="0.28328819115500892"/>
          <c:h val="0.233626215683083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N.C.I.S. LOS ANGELES</c:v>
                </c:pt>
                <c:pt idx="1">
                  <c:v>N.C.I.S. UNITA' ANTICRIMINE</c:v>
                </c:pt>
                <c:pt idx="2">
                  <c:v>BOSS IN INCOGNITO</c:v>
                </c:pt>
                <c:pt idx="3">
                  <c:v>CASTLE</c:v>
                </c:pt>
                <c:pt idx="4">
                  <c:v>CRIMINAL MINDS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2843.8620000000001</c:v>
                </c:pt>
                <c:pt idx="1">
                  <c:v>2466.6280000000002</c:v>
                </c:pt>
                <c:pt idx="2">
                  <c:v>2108.319</c:v>
                </c:pt>
                <c:pt idx="3">
                  <c:v>1754.067</c:v>
                </c:pt>
                <c:pt idx="4">
                  <c:v>1586.1469999999999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39520"/>
        <c:axId val="35902528"/>
      </c:barChart>
      <c:catAx>
        <c:axId val="1241395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35902528"/>
        <c:crosses val="autoZero"/>
        <c:auto val="1"/>
        <c:lblAlgn val="ctr"/>
        <c:lblOffset val="100"/>
        <c:noMultiLvlLbl val="0"/>
      </c:catAx>
      <c:valAx>
        <c:axId val="3590252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24139520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84778898201998"/>
          <c:y val="0.39820042556903962"/>
          <c:w val="0.27628002151860259"/>
          <c:h val="0.24586888983854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5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9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CHI L'HA VISTO ?</c:v>
                </c:pt>
                <c:pt idx="1">
                  <c:v>PRESA DIRETTA</c:v>
                </c:pt>
                <c:pt idx="2">
                  <c:v>BALLARO'</c:v>
                </c:pt>
                <c:pt idx="3">
                  <c:v>ULISSE IL PIACERE DELLA SCOPERTA</c:v>
                </c:pt>
                <c:pt idx="4">
                  <c:v>THE SENTINEL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3731.7080000000001</c:v>
                </c:pt>
                <c:pt idx="1">
                  <c:v>2178.9789999999998</c:v>
                </c:pt>
                <c:pt idx="2">
                  <c:v>1741.8240000000001</c:v>
                </c:pt>
                <c:pt idx="3">
                  <c:v>1552.258</c:v>
                </c:pt>
                <c:pt idx="4">
                  <c:v>1441.3489999999999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07616"/>
        <c:axId val="35904256"/>
      </c:barChart>
      <c:catAx>
        <c:axId val="1242076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9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35904256"/>
        <c:crosses val="autoZero"/>
        <c:auto val="1"/>
        <c:lblAlgn val="ctr"/>
        <c:lblOffset val="100"/>
        <c:noMultiLvlLbl val="0"/>
      </c:catAx>
      <c:valAx>
        <c:axId val="3590425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24207616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txPr>
    <a:bodyPr/>
    <a:lstStyle/>
    <a:p>
      <a:pPr>
        <a:defRPr sz="1769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90561953184263"/>
          <c:y val="0.33570766141794711"/>
          <c:w val="0.23927574803500065"/>
          <c:h val="0.247925908509479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99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2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L'ISOLA DEI FAMOSI</c:v>
                </c:pt>
                <c:pt idx="1">
                  <c:v>C'E' POSTA PER TE</c:v>
                </c:pt>
                <c:pt idx="2">
                  <c:v>IL SEGRETO </c:v>
                </c:pt>
                <c:pt idx="3">
                  <c:v>SOLO PER AMORE </c:v>
                </c:pt>
                <c:pt idx="4">
                  <c:v>SOLO PER AMORE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5533.5110000000004</c:v>
                </c:pt>
                <c:pt idx="1">
                  <c:v>5401.7110000000002</c:v>
                </c:pt>
                <c:pt idx="2">
                  <c:v>4794.2849999999999</c:v>
                </c:pt>
                <c:pt idx="3">
                  <c:v>4208.5330000000004</c:v>
                </c:pt>
                <c:pt idx="4">
                  <c:v>3731.9090000000001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67328"/>
        <c:axId val="37035328"/>
      </c:barChart>
      <c:catAx>
        <c:axId val="808673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00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37035328"/>
        <c:crosses val="autoZero"/>
        <c:auto val="1"/>
        <c:lblAlgn val="ctr"/>
        <c:lblOffset val="100"/>
        <c:noMultiLvlLbl val="0"/>
      </c:catAx>
      <c:valAx>
        <c:axId val="3703532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80867328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80440665867236"/>
          <c:y val="0.34861153362771219"/>
          <c:w val="0.29427087631331061"/>
          <c:h val="0.25268004414400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F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6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THE FLASH</c:v>
                </c:pt>
                <c:pt idx="1">
                  <c:v>LE IENE SHOW</c:v>
                </c:pt>
                <c:pt idx="2">
                  <c:v>SHERLOCK HOLMES - GIOCO DI OMBRE</c:v>
                </c:pt>
                <c:pt idx="3">
                  <c:v>ARROW</c:v>
                </c:pt>
                <c:pt idx="4">
                  <c:v>SHADOW MAN IL TRIANGOLO DEL TERRORE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2551.4740000000002</c:v>
                </c:pt>
                <c:pt idx="1">
                  <c:v>2543.848</c:v>
                </c:pt>
                <c:pt idx="2">
                  <c:v>2140.4250000000002</c:v>
                </c:pt>
                <c:pt idx="3">
                  <c:v>2005.3920000000001</c:v>
                </c:pt>
                <c:pt idx="4">
                  <c:v>1847.9929999999999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37472"/>
        <c:axId val="124331136"/>
      </c:barChart>
      <c:catAx>
        <c:axId val="124137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24331136"/>
        <c:crosses val="autoZero"/>
        <c:auto val="1"/>
        <c:lblAlgn val="ctr"/>
        <c:lblOffset val="100"/>
        <c:noMultiLvlLbl val="0"/>
      </c:catAx>
      <c:valAx>
        <c:axId val="12433113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24137472"/>
        <c:crosses val="autoZero"/>
        <c:crossBetween val="between"/>
      </c:valAx>
      <c:spPr>
        <a:noFill/>
        <a:ln w="25405">
          <a:noFill/>
        </a:ln>
      </c:spPr>
    </c:plotArea>
    <c:plotVisOnly val="1"/>
    <c:dispBlanksAs val="gap"/>
    <c:showDLblsOverMax val="0"/>
  </c:chart>
  <c:txPr>
    <a:bodyPr/>
    <a:lstStyle/>
    <a:p>
      <a:pPr>
        <a:defRPr sz="1764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1477442068583"/>
          <c:y val="0.427355714024371"/>
          <c:w val="0.35012766809930129"/>
          <c:h val="0.254122264908294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CC66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QUARTO GRADO</c:v>
                </c:pt>
                <c:pt idx="1">
                  <c:v>THE NEXT THREE DAYS</c:v>
                </c:pt>
                <c:pt idx="2">
                  <c:v>VIA DALL'INCUBO</c:v>
                </c:pt>
                <c:pt idx="3">
                  <c:v>UNO SCERIFFO EXTRATERRESTRE...</c:v>
                </c:pt>
                <c:pt idx="4">
                  <c:v>QUINTA COLONNA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2585.2759999999998</c:v>
                </c:pt>
                <c:pt idx="1">
                  <c:v>1530.8219999999999</c:v>
                </c:pt>
                <c:pt idx="2">
                  <c:v>1507.8009999999999</c:v>
                </c:pt>
                <c:pt idx="3">
                  <c:v>1402.5989999999999</c:v>
                </c:pt>
                <c:pt idx="4">
                  <c:v>1244.4680000000001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09664"/>
        <c:axId val="124332864"/>
      </c:barChart>
      <c:catAx>
        <c:axId val="1242096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6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24332864"/>
        <c:crosses val="autoZero"/>
        <c:auto val="1"/>
        <c:lblAlgn val="ctr"/>
        <c:lblOffset val="100"/>
        <c:noMultiLvlLbl val="0"/>
      </c:catAx>
      <c:valAx>
        <c:axId val="124332864"/>
        <c:scaling>
          <c:orientation val="minMax"/>
          <c:max val="4500"/>
        </c:scaling>
        <c:delete val="1"/>
        <c:axPos val="t"/>
        <c:numFmt formatCode="#,##0" sourceLinked="1"/>
        <c:majorTickMark val="out"/>
        <c:minorTickMark val="none"/>
        <c:tickLblPos val="nextTo"/>
        <c:crossAx val="124209664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txPr>
    <a:bodyPr/>
    <a:lstStyle/>
    <a:p>
      <a:pPr>
        <a:defRPr sz="1777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54108974833108"/>
          <c:y val="0.13187182738993533"/>
          <c:w val="0.45132124512277189"/>
          <c:h val="0.745343771227417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966FF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3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SERVIZIO PUBBLICO</c:v>
                </c:pt>
                <c:pt idx="1">
                  <c:v>DI MARTEDI'</c:v>
                </c:pt>
                <c:pt idx="2">
                  <c:v>PHILADELPHIA</c:v>
                </c:pt>
                <c:pt idx="3">
                  <c:v>PIAZZA PULITA </c:v>
                </c:pt>
                <c:pt idx="4">
                  <c:v>LA GABBIA 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1375.499</c:v>
                </c:pt>
                <c:pt idx="1">
                  <c:v>1223.7919999999999</c:v>
                </c:pt>
                <c:pt idx="2">
                  <c:v>919.24</c:v>
                </c:pt>
                <c:pt idx="3">
                  <c:v>873.68200000000002</c:v>
                </c:pt>
                <c:pt idx="4">
                  <c:v>819.56399999999996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08640"/>
        <c:axId val="124336320"/>
      </c:barChart>
      <c:catAx>
        <c:axId val="1242086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8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24336320"/>
        <c:crosses val="autoZero"/>
        <c:auto val="1"/>
        <c:lblAlgn val="ctr"/>
        <c:lblOffset val="100"/>
        <c:noMultiLvlLbl val="0"/>
      </c:catAx>
      <c:valAx>
        <c:axId val="124336320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2420864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txPr>
    <a:bodyPr/>
    <a:lstStyle/>
    <a:p>
      <a:pPr>
        <a:defRPr sz="1772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05307374103595"/>
          <c:y val="3.0415431461186603E-2"/>
          <c:w val="0.68209388126687021"/>
          <c:h val="0.935230251244148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bg2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0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Foglio1!$A$2:$A$11</c:f>
              <c:strCache>
                <c:ptCount val="10"/>
                <c:pt idx="0">
                  <c:v>Serie A: Juventus - Milan</c:v>
                </c:pt>
                <c:pt idx="1">
                  <c:v>Serie A: Juventus - Milan</c:v>
                </c:pt>
                <c:pt idx="2">
                  <c:v>Masterchef Italia Prime Time</c:v>
                </c:pt>
                <c:pt idx="3">
                  <c:v>Codice Mercury</c:v>
                </c:pt>
                <c:pt idx="4">
                  <c:v>La Rapina Perfetta</c:v>
                </c:pt>
                <c:pt idx="5">
                  <c:v>Ispettore Callaghan</c:v>
                </c:pt>
                <c:pt idx="6">
                  <c:v>Serie A: Milan - Parma</c:v>
                </c:pt>
                <c:pt idx="7">
                  <c:v>Serie A: Milan - Parma</c:v>
                </c:pt>
                <c:pt idx="8">
                  <c:v>Montecristo</c:v>
                </c:pt>
                <c:pt idx="9">
                  <c:v>Un principe tutto mio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1100</c:v>
                </c:pt>
                <c:pt idx="1">
                  <c:v>1005</c:v>
                </c:pt>
                <c:pt idx="2">
                  <c:v>906</c:v>
                </c:pt>
                <c:pt idx="3" formatCode="General">
                  <c:v>786</c:v>
                </c:pt>
                <c:pt idx="4">
                  <c:v>672</c:v>
                </c:pt>
                <c:pt idx="5" formatCode="General">
                  <c:v>669</c:v>
                </c:pt>
                <c:pt idx="6" formatCode="General">
                  <c:v>649</c:v>
                </c:pt>
                <c:pt idx="7" formatCode="General">
                  <c:v>606</c:v>
                </c:pt>
                <c:pt idx="8" formatCode="General">
                  <c:v>598</c:v>
                </c:pt>
                <c:pt idx="9" formatCode="General">
                  <c:v>592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70912"/>
        <c:axId val="124372096"/>
      </c:barChart>
      <c:catAx>
        <c:axId val="80870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24372096"/>
        <c:crosses val="autoZero"/>
        <c:auto val="1"/>
        <c:lblAlgn val="ctr"/>
        <c:lblOffset val="100"/>
        <c:noMultiLvlLbl val="0"/>
      </c:catAx>
      <c:valAx>
        <c:axId val="124372096"/>
        <c:scaling>
          <c:orientation val="minMax"/>
          <c:max val="2500"/>
        </c:scaling>
        <c:delete val="1"/>
        <c:axPos val="t"/>
        <c:numFmt formatCode="#,##0" sourceLinked="1"/>
        <c:majorTickMark val="out"/>
        <c:minorTickMark val="none"/>
        <c:tickLblPos val="nextTo"/>
        <c:crossAx val="80870912"/>
        <c:crosses val="autoZero"/>
        <c:crossBetween val="between"/>
      </c:valAx>
      <c:spPr>
        <a:noFill/>
        <a:ln w="25408">
          <a:noFill/>
        </a:ln>
      </c:spPr>
    </c:plotArea>
    <c:plotVisOnly val="1"/>
    <c:dispBlanksAs val="gap"/>
    <c:showDLblsOverMax val="0"/>
  </c:chart>
  <c:txPr>
    <a:bodyPr/>
    <a:lstStyle/>
    <a:p>
      <a:pPr>
        <a:defRPr sz="1767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53EA2C1C-67A8-4074-B093-2AB1F048C29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1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02542A-9A59-412C-9562-FCBF9BE9EBB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572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ABC995F5-9342-4F56-A61B-B7D23E8C7CDD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DE2E861A-0BE1-41D2-8A96-3DEF2C04351A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989138"/>
            <a:ext cx="8137525" cy="441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137525" cy="4318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A376-F942-40AE-AEE2-94EF3B7956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86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3738C-F33C-40B4-883E-3714EEC9F7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54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0025" y="334963"/>
            <a:ext cx="2057400" cy="474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7825" y="334963"/>
            <a:ext cx="6019800" cy="474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239EE-3F4A-4DAD-90AF-FFA0A7B0DD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5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825" y="334963"/>
            <a:ext cx="8226425" cy="3635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377825" y="1258888"/>
            <a:ext cx="8229600" cy="3816350"/>
          </a:xfrm>
        </p:spPr>
        <p:txBody>
          <a:bodyPr/>
          <a:lstStyle/>
          <a:p>
            <a:pPr lvl="0"/>
            <a:endParaRPr lang="it-IT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3A8FB-336F-4D84-AE76-73A44F352E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05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Aegis Medi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1C7984FE-F365-43D3-BA74-F89C3A805644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  <p:sp>
        <p:nvSpPr>
          <p:cNvPr id="80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37542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85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1990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909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454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551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6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1EBC57-8606-414B-8F8E-F71432982C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011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36310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42187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357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239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033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88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201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570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349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0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C09F-571A-4437-B396-6381247FF3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689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838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298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09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346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7025" y="376238"/>
            <a:ext cx="2071688" cy="5262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76238"/>
            <a:ext cx="6067425" cy="5262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000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908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168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76925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4028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5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962A-8527-496D-A0EE-71FB812EC3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7597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152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7494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791663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697512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638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0338" y="100013"/>
            <a:ext cx="2097087" cy="49752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17488" y="100013"/>
            <a:ext cx="6140450" cy="49752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56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42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74547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18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23214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6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412E1-2F4B-4E02-8097-373E175650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6746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1078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2985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6982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133216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498303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0300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19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1960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8141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667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42139-CC94-4A55-9B7C-E878488EF7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5445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3362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6180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594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456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398929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1161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8390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1975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1975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34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FE53-DC61-469B-BCCE-7A37EB04BD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9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3B6D-5A0B-45A8-9902-0A519B6F57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60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0FC1-B5E4-44DD-98BA-5CED33BDD2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25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5575" y="6621463"/>
            <a:ext cx="136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F986779-3444-47E9-9F73-B56ABCC01B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334963"/>
            <a:ext cx="82264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61" r:id="rId1"/>
    <p:sldLayoutId id="2147540026" r:id="rId2"/>
    <p:sldLayoutId id="2147539962" r:id="rId3"/>
    <p:sldLayoutId id="2147539963" r:id="rId4"/>
    <p:sldLayoutId id="2147539964" r:id="rId5"/>
    <p:sldLayoutId id="2147539965" r:id="rId6"/>
    <p:sldLayoutId id="2147539966" r:id="rId7"/>
    <p:sldLayoutId id="2147539967" r:id="rId8"/>
    <p:sldLayoutId id="2147539968" r:id="rId9"/>
    <p:sldLayoutId id="2147539969" r:id="rId10"/>
    <p:sldLayoutId id="2147539970" r:id="rId11"/>
    <p:sldLayoutId id="214753997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 charset="-128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2052" name="Picture 4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FA49DBC-4502-4202-A7EA-52FE7AB2F892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27" r:id="rId1"/>
    <p:sldLayoutId id="2147539972" r:id="rId2"/>
    <p:sldLayoutId id="2147539973" r:id="rId3"/>
    <p:sldLayoutId id="2147539974" r:id="rId4"/>
    <p:sldLayoutId id="2147539975" r:id="rId5"/>
    <p:sldLayoutId id="2147539976" r:id="rId6"/>
    <p:sldLayoutId id="2147539977" r:id="rId7"/>
    <p:sldLayoutId id="2147539978" r:id="rId8"/>
    <p:sldLayoutId id="2147539979" r:id="rId9"/>
    <p:sldLayoutId id="2147539980" r:id="rId10"/>
    <p:sldLayoutId id="2147539981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defRPr sz="1000">
          <a:solidFill>
            <a:schemeClr val="bg2"/>
          </a:solidFill>
          <a:latin typeface="+mn-lt"/>
          <a:ea typeface="MS PGothic" pitchFamily="34" charset="-128"/>
          <a:cs typeface="ＭＳ Ｐゴシック" charset="-128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8"/>
            <a:ext cx="829151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00"/>
            <a:ext cx="82296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 Fare clic per modificare gli stili del testo dello schema 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 u="none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6A285E8-8789-4ACE-BD48-38372BBDB147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82" r:id="rId1"/>
    <p:sldLayoutId id="2147539983" r:id="rId2"/>
    <p:sldLayoutId id="2147539984" r:id="rId3"/>
    <p:sldLayoutId id="2147539985" r:id="rId4"/>
    <p:sldLayoutId id="2147539986" r:id="rId5"/>
    <p:sldLayoutId id="2147539987" r:id="rId6"/>
    <p:sldLayoutId id="2147539988" r:id="rId7"/>
    <p:sldLayoutId id="2147539989" r:id="rId8"/>
    <p:sldLayoutId id="2147539990" r:id="rId9"/>
    <p:sldLayoutId id="2147539991" r:id="rId10"/>
    <p:sldLayoutId id="21475399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1pPr>
      <a:lvl2pPr marL="361950" indent="-182563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2pPr>
      <a:lvl3pPr marL="723900" indent="-182563" algn="l" rtl="0" eaLnBrk="0" fontAlgn="base" hangingPunct="0">
        <a:spcBef>
          <a:spcPct val="50000"/>
        </a:spcBef>
        <a:spcAft>
          <a:spcPct val="50000"/>
        </a:spcAft>
        <a:buFont typeface="Arial" pitchFamily="34" charset="0"/>
        <a:buChar char="–"/>
        <a:defRPr>
          <a:solidFill>
            <a:srgbClr val="000000"/>
          </a:solidFill>
          <a:latin typeface="+mn-lt"/>
          <a:ea typeface="Courier New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00013"/>
            <a:ext cx="8226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pic>
        <p:nvPicPr>
          <p:cNvPr id="4100" name="Picture 5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3CFF99CE-D1B5-45B6-88B6-228905C03CBA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93" r:id="rId1"/>
    <p:sldLayoutId id="2147539994" r:id="rId2"/>
    <p:sldLayoutId id="2147539995" r:id="rId3"/>
    <p:sldLayoutId id="2147539996" r:id="rId4"/>
    <p:sldLayoutId id="2147539997" r:id="rId5"/>
    <p:sldLayoutId id="2147539998" r:id="rId6"/>
    <p:sldLayoutId id="2147539999" r:id="rId7"/>
    <p:sldLayoutId id="2147540000" r:id="rId8"/>
    <p:sldLayoutId id="2147540001" r:id="rId9"/>
    <p:sldLayoutId id="2147540002" r:id="rId10"/>
    <p:sldLayoutId id="21475400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+mj-lt"/>
          <a:ea typeface="MS PGothic" pitchFamily="34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78E33AC-35D0-44B2-89C8-6D551BB6041E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04" r:id="rId1"/>
    <p:sldLayoutId id="2147540005" r:id="rId2"/>
    <p:sldLayoutId id="2147540006" r:id="rId3"/>
    <p:sldLayoutId id="2147540007" r:id="rId4"/>
    <p:sldLayoutId id="2147540008" r:id="rId5"/>
    <p:sldLayoutId id="2147540009" r:id="rId6"/>
    <p:sldLayoutId id="2147540010" r:id="rId7"/>
    <p:sldLayoutId id="2147540011" r:id="rId8"/>
    <p:sldLayoutId id="2147540012" r:id="rId9"/>
    <p:sldLayoutId id="2147540013" r:id="rId10"/>
    <p:sldLayoutId id="2147540014" r:id="rId11"/>
  </p:sldLayoutIdLst>
  <p:timing>
    <p:tnLst>
      <p:par>
        <p:cTn id="1" dur="indefinite" restart="never" nodeType="tmRoot"/>
      </p:par>
    </p:tnLst>
  </p:timing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1975"/>
            <a:ext cx="774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FB7DFEF5-B16F-4DB2-BC9E-68A943BD3D90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15" r:id="rId1"/>
    <p:sldLayoutId id="2147540016" r:id="rId2"/>
    <p:sldLayoutId id="2147540017" r:id="rId3"/>
    <p:sldLayoutId id="2147540018" r:id="rId4"/>
    <p:sldLayoutId id="2147540019" r:id="rId5"/>
    <p:sldLayoutId id="2147540020" r:id="rId6"/>
    <p:sldLayoutId id="2147540021" r:id="rId7"/>
    <p:sldLayoutId id="2147540022" r:id="rId8"/>
    <p:sldLayoutId id="2147540023" r:id="rId9"/>
    <p:sldLayoutId id="2147540024" r:id="rId10"/>
    <p:sldLayoutId id="2147540025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pitchFamily="1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pitchFamily="1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image" Target="../media/image2.jpeg"/><Relationship Id="rId3" Type="http://schemas.openxmlformats.org/officeDocument/2006/relationships/chart" Target="../charts/chart1.xml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chart" Target="../charts/chart6.xml"/><Relationship Id="rId24" Type="http://schemas.openxmlformats.org/officeDocument/2006/relationships/image" Target="../media/image15.png"/><Relationship Id="rId5" Type="http://schemas.openxmlformats.org/officeDocument/2006/relationships/chart" Target="../charts/chart3.xml"/><Relationship Id="rId15" Type="http://schemas.openxmlformats.org/officeDocument/2006/relationships/chart" Target="../charts/chart7.xml"/><Relationship Id="rId23" Type="http://schemas.openxmlformats.org/officeDocument/2006/relationships/image" Target="../media/image14.png"/><Relationship Id="rId10" Type="http://schemas.openxmlformats.org/officeDocument/2006/relationships/chart" Target="../charts/chart5.xml"/><Relationship Id="rId19" Type="http://schemas.openxmlformats.org/officeDocument/2006/relationships/image" Target="../media/image10.png"/><Relationship Id="rId4" Type="http://schemas.openxmlformats.org/officeDocument/2006/relationships/chart" Target="../charts/chart2.xml"/><Relationship Id="rId9" Type="http://schemas.openxmlformats.org/officeDocument/2006/relationships/chart" Target="../charts/chart4.xml"/><Relationship Id="rId14" Type="http://schemas.openxmlformats.org/officeDocument/2006/relationships/image" Target="../media/image8.png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4167C3B0-9FA5-4219-8E38-3F5516EA5020}" type="slidenum">
              <a:rPr lang="it-IT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it-IT" b="0" smtClean="0">
              <a:latin typeface="Arial" pitchFamily="34" charset="0"/>
            </a:endParaRPr>
          </a:p>
        </p:txBody>
      </p:sp>
      <p:sp>
        <p:nvSpPr>
          <p:cNvPr id="9219" name="Text Box 110"/>
          <p:cNvSpPr txBox="1">
            <a:spLocks noChangeArrowheads="1"/>
          </p:cNvSpPr>
          <p:nvPr/>
        </p:nvSpPr>
        <p:spPr bwMode="auto">
          <a:xfrm>
            <a:off x="309563" y="5487988"/>
            <a:ext cx="30764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/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1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–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7 Febbraio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2015</a:t>
            </a:r>
            <a:endParaRPr lang="it-IT" sz="20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9220" name="Rectangle 1689"/>
          <p:cNvSpPr>
            <a:spLocks noChangeArrowheads="1"/>
          </p:cNvSpPr>
          <p:nvPr/>
        </p:nvSpPr>
        <p:spPr bwMode="auto">
          <a:xfrm>
            <a:off x="179388" y="2420938"/>
            <a:ext cx="6767512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GB" sz="5400">
                <a:solidFill>
                  <a:srgbClr val="0099FF"/>
                </a:solidFill>
                <a:latin typeface="Verdana" pitchFamily="34" charset="0"/>
              </a:rPr>
              <a:t>Settimana Tv</a:t>
            </a:r>
            <a:r>
              <a:rPr lang="en-GB" sz="3600">
                <a:solidFill>
                  <a:srgbClr val="0099FF"/>
                </a:solidFill>
                <a:latin typeface="Verdana" pitchFamily="34" charset="0"/>
              </a:rPr>
              <a:t>	</a:t>
            </a:r>
          </a:p>
          <a:p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I programmi più visti nel PT</a:t>
            </a:r>
          </a:p>
        </p:txBody>
      </p:sp>
      <p:pic>
        <p:nvPicPr>
          <p:cNvPr id="9221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64531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tangolo arrotondato 54"/>
          <p:cNvSpPr/>
          <p:nvPr/>
        </p:nvSpPr>
        <p:spPr bwMode="auto">
          <a:xfrm>
            <a:off x="4284663" y="4376738"/>
            <a:ext cx="4648200" cy="22320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153988" y="4665663"/>
            <a:ext cx="3846512" cy="15398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4659313" y="727075"/>
            <a:ext cx="4273550" cy="35734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106363" y="693738"/>
            <a:ext cx="4273550" cy="35734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10246" name="Segnaposto numero diapositiva 1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BAA4FCC-7D89-4E93-9CA4-4E4E26EC5383}" type="slidenum">
              <a:rPr lang="it-IT" b="0" smtClean="0">
                <a:latin typeface="Calibri" pitchFamily="34" charset="0"/>
              </a:rPr>
              <a:pPr eaLnBrk="1" hangingPunct="1">
                <a:defRPr/>
              </a:pPr>
              <a:t>2</a:t>
            </a:fld>
            <a:endParaRPr lang="it-IT" b="0" smtClean="0">
              <a:latin typeface="Calibri" pitchFamily="34" charset="0"/>
            </a:endParaRP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1655763" y="91916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3130980" y="1090461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22,6%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18,7%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16,5%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15,2%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3427413" y="912813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50" name="Rectangle 6"/>
          <p:cNvSpPr txBox="1">
            <a:spLocks noChangeArrowheads="1"/>
          </p:cNvSpPr>
          <p:nvPr/>
        </p:nvSpPr>
        <p:spPr bwMode="auto">
          <a:xfrm>
            <a:off x="106363" y="104775"/>
            <a:ext cx="92884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r>
              <a:rPr lang="it-IT" sz="2400" dirty="0">
                <a:solidFill>
                  <a:srgbClr val="3399FF"/>
                </a:solidFill>
                <a:latin typeface="Verdana" pitchFamily="34" charset="0"/>
              </a:rPr>
              <a:t>I programmi più visti in Prime Time </a:t>
            </a:r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1939925" y="6657617"/>
            <a:ext cx="6623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Source: Dentsu Aegis Network </a:t>
            </a:r>
            <a:r>
              <a:rPr lang="en-GB" sz="700" b="0" dirty="0">
                <a:solidFill>
                  <a:srgbClr val="505050"/>
                </a:solidFill>
                <a:latin typeface="Verdana" pitchFamily="34" charset="0"/>
              </a:rPr>
              <a:t>elaborations 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on Auditel data (</a:t>
            </a:r>
            <a:r>
              <a:rPr lang="it-IT" sz="700" b="0" dirty="0" err="1">
                <a:solidFill>
                  <a:srgbClr val="505050"/>
                </a:solidFill>
                <a:latin typeface="Verdana" pitchFamily="34" charset="0"/>
              </a:rPr>
              <a:t>Live+Vosdal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)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– Iris,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La5, Rai Movie and Premium Time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Slot 21.00-23.00</a:t>
            </a:r>
            <a:endParaRPr lang="it-IT" sz="700" b="0" dirty="0">
              <a:solidFill>
                <a:srgbClr val="505050"/>
              </a:solidFill>
              <a:latin typeface="Verdana" pitchFamily="34" charset="0"/>
            </a:endParaRPr>
          </a:p>
        </p:txBody>
      </p:sp>
      <p:grpSp>
        <p:nvGrpSpPr>
          <p:cNvPr id="10252" name="Gruppo 3"/>
          <p:cNvGrpSpPr>
            <a:grpSpLocks/>
          </p:cNvGrpSpPr>
          <p:nvPr/>
        </p:nvGrpSpPr>
        <p:grpSpPr bwMode="auto">
          <a:xfrm>
            <a:off x="-932709" y="278666"/>
            <a:ext cx="5858663" cy="4901479"/>
            <a:chOff x="916231" y="-1044026"/>
            <a:chExt cx="6319479" cy="5398645"/>
          </a:xfrm>
        </p:grpSpPr>
        <p:graphicFrame>
          <p:nvGraphicFramePr>
            <p:cNvPr id="3" name="Grafico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29793074"/>
                </p:ext>
              </p:extLst>
            </p:nvPr>
          </p:nvGraphicFramePr>
          <p:xfrm>
            <a:off x="1484675" y="-1044026"/>
            <a:ext cx="5751035" cy="37261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" name="Gra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75513805"/>
                </p:ext>
              </p:extLst>
            </p:nvPr>
          </p:nvGraphicFramePr>
          <p:xfrm>
            <a:off x="985878" y="-244295"/>
            <a:ext cx="5751038" cy="37647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" name="Grafico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5009476"/>
                </p:ext>
              </p:extLst>
            </p:nvPr>
          </p:nvGraphicFramePr>
          <p:xfrm>
            <a:off x="916231" y="630285"/>
            <a:ext cx="6047276" cy="37243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pic>
        <p:nvPicPr>
          <p:cNvPr id="10253" name="Picture 1339" descr="Logo Rai 1 2010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74725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340" descr="Logo Rai 2 2010.sv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989043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341" descr="Logo Rai 3 2010.sv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3074988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3132947" y="2073210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9,7%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5,4%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57" name="Text Box 14"/>
          <p:cNvSpPr txBox="1">
            <a:spLocks noChangeArrowheads="1"/>
          </p:cNvSpPr>
          <p:nvPr/>
        </p:nvSpPr>
        <p:spPr bwMode="auto">
          <a:xfrm>
            <a:off x="3132013" y="3087336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15,3%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5,2%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grpSp>
        <p:nvGrpSpPr>
          <p:cNvPr id="10258" name="Gruppo 22"/>
          <p:cNvGrpSpPr>
            <a:grpSpLocks/>
          </p:cNvGrpSpPr>
          <p:nvPr/>
        </p:nvGrpSpPr>
        <p:grpSpPr bwMode="auto">
          <a:xfrm>
            <a:off x="3707983" y="44055"/>
            <a:ext cx="5647586" cy="5061416"/>
            <a:chOff x="-1322422" y="14433"/>
            <a:chExt cx="6085925" cy="5713962"/>
          </a:xfrm>
        </p:grpSpPr>
        <p:graphicFrame>
          <p:nvGraphicFramePr>
            <p:cNvPr id="5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35685570"/>
                </p:ext>
              </p:extLst>
            </p:nvPr>
          </p:nvGraphicFramePr>
          <p:xfrm>
            <a:off x="-1322422" y="14433"/>
            <a:ext cx="5859294" cy="3903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7" name="Grafico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00034736"/>
                </p:ext>
              </p:extLst>
            </p:nvPr>
          </p:nvGraphicFramePr>
          <p:xfrm>
            <a:off x="-1288355" y="1119594"/>
            <a:ext cx="5749877" cy="3788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graphicFrame>
          <p:nvGraphicFramePr>
            <p:cNvPr id="8" name="Grafico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46938315"/>
                </p:ext>
              </p:extLst>
            </p:nvPr>
          </p:nvGraphicFramePr>
          <p:xfrm>
            <a:off x="-1282610" y="1939399"/>
            <a:ext cx="6046113" cy="37889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sp>
        <p:nvSpPr>
          <p:cNvPr id="10259" name="Text Box 14"/>
          <p:cNvSpPr txBox="1">
            <a:spLocks noChangeArrowheads="1"/>
          </p:cNvSpPr>
          <p:nvPr/>
        </p:nvSpPr>
        <p:spPr bwMode="auto">
          <a:xfrm>
            <a:off x="7608888" y="2107933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6,4%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0" name="Text Box 14"/>
          <p:cNvSpPr txBox="1">
            <a:spLocks noChangeArrowheads="1"/>
          </p:cNvSpPr>
          <p:nvPr/>
        </p:nvSpPr>
        <p:spPr bwMode="auto">
          <a:xfrm>
            <a:off x="7604125" y="1108075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26,9%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23,4%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16,0%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13,4%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1" name="Text Box 14"/>
          <p:cNvSpPr txBox="1">
            <a:spLocks noChangeArrowheads="1"/>
          </p:cNvSpPr>
          <p:nvPr/>
        </p:nvSpPr>
        <p:spPr bwMode="auto">
          <a:xfrm>
            <a:off x="7615238" y="3147608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5,2%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2" name="Text Box 15"/>
          <p:cNvSpPr txBox="1">
            <a:spLocks noChangeArrowheads="1"/>
          </p:cNvSpPr>
          <p:nvPr/>
        </p:nvSpPr>
        <p:spPr bwMode="auto">
          <a:xfrm>
            <a:off x="7866063" y="901700"/>
            <a:ext cx="7207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63" name="Text Box 13"/>
          <p:cNvSpPr txBox="1">
            <a:spLocks noChangeArrowheads="1"/>
          </p:cNvSpPr>
          <p:nvPr/>
        </p:nvSpPr>
        <p:spPr bwMode="auto">
          <a:xfrm>
            <a:off x="6113463" y="911225"/>
            <a:ext cx="14827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 dirty="0">
                <a:latin typeface="Verdana" pitchFamily="34" charset="0"/>
              </a:rPr>
              <a:t>Audience (.000)</a:t>
            </a:r>
          </a:p>
        </p:txBody>
      </p:sp>
      <p:pic>
        <p:nvPicPr>
          <p:cNvPr id="10264" name="Picture 4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977900"/>
            <a:ext cx="50958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42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2025650"/>
            <a:ext cx="46513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Picture 42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2981325"/>
            <a:ext cx="523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548409"/>
              </p:ext>
            </p:extLst>
          </p:nvPr>
        </p:nvGraphicFramePr>
        <p:xfrm>
          <a:off x="161925" y="4868863"/>
          <a:ext cx="3271838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0268" name="Text Box 14"/>
          <p:cNvSpPr txBox="1">
            <a:spLocks noChangeArrowheads="1"/>
          </p:cNvSpPr>
          <p:nvPr/>
        </p:nvSpPr>
        <p:spPr bwMode="auto">
          <a:xfrm>
            <a:off x="2874963" y="4999038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3,7%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69" name="Text Box 15"/>
          <p:cNvSpPr txBox="1">
            <a:spLocks noChangeArrowheads="1"/>
          </p:cNvSpPr>
          <p:nvPr/>
        </p:nvSpPr>
        <p:spPr bwMode="auto">
          <a:xfrm>
            <a:off x="3159125" y="4760913"/>
            <a:ext cx="719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 dirty="0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0" name="Text Box 13"/>
          <p:cNvSpPr txBox="1">
            <a:spLocks noChangeArrowheads="1"/>
          </p:cNvSpPr>
          <p:nvPr/>
        </p:nvSpPr>
        <p:spPr bwMode="auto">
          <a:xfrm>
            <a:off x="1406525" y="473551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1" name="Picture 427" descr="LA7_LOGO_NEW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724400"/>
            <a:ext cx="4524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afico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053405"/>
              </p:ext>
            </p:extLst>
          </p:nvPr>
        </p:nvGraphicFramePr>
        <p:xfrm>
          <a:off x="4821238" y="4627563"/>
          <a:ext cx="3130550" cy="186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0273" name="Text Box 14"/>
          <p:cNvSpPr txBox="1">
            <a:spLocks noChangeArrowheads="1"/>
          </p:cNvSpPr>
          <p:nvPr/>
        </p:nvSpPr>
        <p:spPr bwMode="auto">
          <a:xfrm>
            <a:off x="7567613" y="4603750"/>
            <a:ext cx="122396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  <a:endParaRPr lang="de-DE" sz="8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74" name="Text Box 15"/>
          <p:cNvSpPr txBox="1">
            <a:spLocks noChangeArrowheads="1"/>
          </p:cNvSpPr>
          <p:nvPr/>
        </p:nvSpPr>
        <p:spPr bwMode="auto">
          <a:xfrm>
            <a:off x="7850188" y="4422775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5" name="Text Box 13"/>
          <p:cNvSpPr txBox="1">
            <a:spLocks noChangeArrowheads="1"/>
          </p:cNvSpPr>
          <p:nvPr/>
        </p:nvSpPr>
        <p:spPr bwMode="auto">
          <a:xfrm>
            <a:off x="6054725" y="4414838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6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64404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5" name="AutoShape 62" descr="data:image/jpeg;base64,/9j/4AAQSkZJRgABAQAAAQABAAD/2wCEAAkGBxQQEhUTBxQVFhUVGBQWFhYVFBQWGBkdFRUWGhkhGxcZHikgGh0mHBQWIjIhJSktLy8uGB8zODMsNygtLisBCgoKDg0OGhAQGywkICQvLCwtLCwvLCwsLCwsNSwsLCwsLCwsLCwsLCwsLCwsLCwsLCwsLCwsLCwsLCwsLCwsLP/AABEIAHMBmQMBEQACEQEDEQH/xAAcAAEAAgMBAQEAAAAAAAAAAAAABgcEBQgDAgH/xABKEAABAwICBQcHCAcGBwAAAAABAAIDBBEFBwYSITFBNFFhcXORsxMiMjWBsbIUcnSDkqHC0RUjUlNUk8EXJCUzQtIWQ2Kjw9Pw/8QAGgEBAAMBAQEAAAAAAAAAAAAAAAMEBQECBv/EAC8RAQACAQIEBQIGAwEBAAAAAAABAgMEERIxMjMFIUFRcROBIkJSobHRFBWRI8H/2gAMAwEAAhEDEQA/AISrr5kQEBAQEBAQEBAQEBAQXBklyaftR4bVXy82t4f0T8rHUTQEBAQEBAQEBAQEBAQEBAQEBAQEBAQEBAQEBAQEBAQEBAQEBAQcsK6+ZEBAQEBAQEBAQEBAQEFwZJcmn7UeG1V8vNreH9E/Kx1E0BAQEBAQEBAQEBAQEBAQEBAQEBAQEBAQEBAQEBAQEBAQEBAQEHLCuvmRAQEBAQEBAQEBAQEBBcGSXJp+1HhtVfLza3h/RPysdRNAQEBAQEBAQEBAQEBAQEBAQEBAQEBAQEBAQEBAQEBAQEBAQEBBywrr5kQEBAQEBAQEBAQfrWkmzRcncBvQfUsTmG0zS08zgQe4oTExzfCC4MkuTT9qPDaq+Xm1vD+iflY6iaAgICAgICAgICAgICAgICAgICAgICDzM7Q4Nc5usdzbi59m9HN432eiOiAgICAgICAgICAgICDlhXXzK3sLyupJYYpJJJwXxsebOjtdzQTbzN21QTllrV0GOYid5/b+mV/ZLR/vKj7cf+xc+tLv+vx+8/t/T4lykpSP1U1QDwJMZHdqD3p9WT/X4/eUP0ny3qKNpkpXCeNty4taWvaBxLbm46QVJXJEqmbRXpG8ecIUpFMQEBAQEFx5N4VG2mdUWBle9zdbi1rbbBzXuT7Qq+WfPZr6DHWKcXq3eY+Fxz0MzqgDWiY57HcQW7bX5jut0rzjnaU2qpW2OZn0UCrTCXBklyaftR4bVXy82t4f0T8rHUTQVxp3p5UUFUYaNkRbqMdd4cTd177nDmUtMcWjdn6nV2xX4YhHv7Wav93B9l/+5e/pQg/2F/aAZs1fGKD7Mn+5PpQf7C/tDc4Nm21zg3GYdQH/AFxkuA62HbbqJ6l5nF7JsfiET5XhZNHVsmY2SkcHscLtc03BUMxs0K2i0bw9kdEBAQEBAQEBAQEBAQEBBp9L8QfTUU81J6bGeb0EkC/svf2L1WN52RZ7zTHNoc6STuc8vkcS8nWLiTrX5777q1s+fm0zO6/cucUkqqGN9cbvBcwuO9wYbAnpts9irXjaW7pbzfHEyky8LAgICAgICAgICAgICDlcq6+ZdM6P8lp+xi8NqpzzfSU6YazTXSgYbEyR0XlNd+pbX1Lea43vY39FdpXilFqM/wBKu+27H0T06gxBxjia6OUC+o+xuBv1XDf9y7ak1ecGqplnaOaVLwsueNPcLbS100dOLMJD2gcA8Xt33Vqk7wwdVjimSYhH17VxAQEBBI9ENMZsNLhTgPjebujcSBe1rgjcbWHHcvFqRZYwam2LlyZulmYM1fH5JrGxRm2s1ri4utzusNnRZcrjiPN7z6y2SOGI2hD1IqLgyS5NP2o8Nqr5ebW8P6J+VjqJoKNzf9YHso/xKzi6WLr+6i+C4caqeOCIhpkdqgm9hsPN1L3M7RurY6cdor7plWZUVTGk08kUhHAFzT94UcZYXLeH3iPKUCkjLSWyCxBIIO8EGxUqhMTE7SsvJbFnB8tK8+aR5Vo5iCA7vu3uUOWPVpeH5J3mn3W0oGoICAgICAgICAgICAgICDzqIGyNcycBzXAtcDuIIsQjkxExtKvJco4DLrRzyNjvfyeq0u6g/wDMFS/VlQnw+m++/kn2HULKeJkVE3VYwWaP/t5Jub9Kjmd/NepWKxFYZK49CAgICAgICAgICAgIOVyrr5l0zo/yWn7GLw2qnPN9JTphDc5oHPpoRTtc4+W3NaXf8t/MpMXNT18TNI290dyu0XqBVNqKuN8cbA6xe0tLiRYANO223evWS0bbK+jwXi/FMbQuNQNZQWZ1Y2XEZTFtDNWP2tG371ZxxtVh620WyzsytANBzXnytcXNgabbNhkI3gHgBxPs6l77eUPWl0v1fxW5fyt2h0apIG6tNTxAdLA4+0uuVXm0y1q4aVjaIYOOaEUdU0h8TY3EbHxgNcD7Nh6iuxeYeMmmx3jzgpNB6JrGtnp4nODWhztU+cQNp38U45I0+OI6YV7m5g0FK6m/RkTY9cTa2qLX1TFa/ee9S4pmd91DXY604eGNubZZUaP01VSyPxKFkjhM5oLhcgCOI273HvXMlpifJJosVLY97Rv5tvp1otRwUM8lHTxse1rS1wG0ee0f1Xmlp3TajDjjHMxEKVVlirgyS5NP2o8Nqr5ebW8P6J+VjqJoKNzf9YHso/xKzi6WLr+61GgXrGl7Qe4rt+mUWl7tXQNZXRwtLqyRjANt3ODfeq0Ru3bWrXzmXN2O1LZqmaSD0XyPc3qLjZW6xtD57LaLXmYSzJyMmuc4bmwvv7XMt7lHl5Lfh/cn4bDMjSirpq50eHzuYwMjIaA21yNu8LmOsTHmk1efJTJtWWu0XzAnjlc/GpnyRtjeQzzRrP2aouBs4rtsceiPDrLRMzeWBiuYNdO4lkpibwZGAAPadp612MdYR31mW0+U7LW0QxW2GRVGLSbmOc97jt2Pd3ncFDaPxbQ1MGT/AMYtaVdaTZmVE7i3CD5GLcCADI7pJO7qHepa4ojmz82uvadqeUIqcbqned8oqD0iWT+h2L3wwrfVy+8txgmn9ZTOGvIZWcWS+dcdDt4PSvM44lLj1mSnrv8AK6tG8dir4GzUXHY5p3scN4P58VXtWYnZsYstcleKFfZpaSVVLVsjw2Z0bDCxxaA21y+QE7RzNHcpcdYmPNR1mfJjvEVn0R3A8wauKZr8SmfLG0PvGdUBx1HBgJA2DWLdvQvc4428lbHrMkW3tO8Ndi+mVZUuLpp3sHBkbixo+ybn2rsUiEd9TkvO+5hGmdZTODop3vHFkji9p+1tHsSaRLuPVZKTvummkOaRMEYwUasr23kLtvkzciw4Em178xHsjri8/Nby678McHOf2V/NpFVvdrSVM9zzSvH3A2Cl4Y9lGc+SfPilNsuNOZjOymxd5kZJ5rHu2ua62zbxB3beJCjyUjbeFzSaq024Lee6y9J6h0VJUSUx1Xsikc0jgQwkFQ185ho5pmuO0x7So3/jnEP4p/cz8lZ+nVi/5eb9S5Mv66SooIZa5xe93lNZxtc2leBu6AFBeNrbQ1tLeb4otbn5/wAqt0l0xrYquojp6h7Wslka0AN2AOIA3KWtKzDOzanLXJMRKX5TY7UVZqP0pK6TV8nq61tl9a+4dAXjJWI22WtFlvk4uKd02xyZzKeZ8Js5sbyCOBDTZRxzXMk7VmYUONOcQ/in9zPyVn6dWJ/l5v1Lhy8r5Kihjkr3l7yZLuNrmzyBu6AoLxtPk1tLe18cTbmrHSbTGtirKiOmqHtYyWRrQA3YA4gDcpa0rMQzs2py1yWiJ9X1hGZFVDHN8qeZZHagi1wNVnpa5IAFz6OxJxwU1t61nfzn0R6s0lq5XF09TNc/syOaPYGkBe+GPZXtqMkzvxS3WjOYNVSvaKx7porgOa83cBztcdt+tebY4lNh1l6T+Kd4bfTTMmSR5i0edqRjYZAPOeeNr+iPvK80x+6XUa2ZnbHy90LbpBVA6zame/aye69lJwx7Kf18n6pWtlhpi+s1qfFDeVjddr7WL23AN+kEjvUOSm3nDU0epnJ+G3NP1EvOVyrr5l0zo/yWn7GLw2qnPN9JTphnFw3HjuXHp+oK801zHbT68GFMd5YEtc57S0M6QDtceI4cVLTHv5yoajWRTeteangC93EuceO0kuP5lWGT5zLpnCaBtNDHDB6MbQ3rsNp9p2qnM7y+jpWK1isIvmJpmcODI6FodNIC4a25jQbXI4km9uor3SnErarU/SiIjnKD4XmnVskBxHUkjv5wDA11uOqRx61JOKPRSpr7xP4uS56adsjGvhN2uAcD0EXCrteJ3jeFWZ4+lSdU/vhU2H1ZviP5fu22SnIpfpDvChXMvNLoO3Py3mZHq2p+a342rxTqhPqe1Zz6rbAXBklyaftR4bVXy82t4f0T8rHUTQUbm/6wPZR/iVnF0sXX91ClIpvyyG70hic9wbA0ucTYNaCST0Ab0diJnyheGWWirqGFz68Wmltdv7DRuB6bkk+xVslt58mzpME46725yr7Nv1i/s4vhUuLpUdd3UZwfDn1U8cFL6Ujg0dHEk9AAJ9i9zO0bq2Ok3tFYWzT5S0obaolnc7iQWNHsbqn7yVB9WWpHh+PbzmWnzLj+Q0VLQ0zi5pL3Em1yGG4Bt0vHcvWPzmZRaz/zx1xwrelLA9vysEs1m64bbWLb7bX42Uss6u28b8lq0eaFFCwR0lLK1gFg1oiA+JQTitLVrrsVY2iJQLTDEqaqn8rg8Tog4ee1waAXX3gNJtcb+pS0iYjaVDUXx3txUjZIsm8SLKt8BPmysJt/1M2j7i7uXnLHlusaC+15r7vnOflzPo7PElTFyc8Q7kfH9oxolhYq6yGCX0Xu8637LWlzvuaV7tO0bq2DH9TJFZXJpDoPSSU0jaOFkbwwmN7RYgtFxc8QbbVXred2vl0uOaTERsoVWmGsnKrRSGqZJPijBIA7UY13o7BckjjvChyWmPKGjosFbRNrQ8c19GIaTyU2GMDGvJY5jd1wLggcNl0xWmfKXNdgrTa1fJB8JeWzxFu8SR/GFLbkpYuuPl0JphyGq7Cb4CqteqG9n7VviXOCtvnl+5X+rKf63x5FVydUtzRdmv3/AJlTOl/Lqrt5fjKsU6YZOo7tvlO8kN9V9V+NRZvRd8O/N9liaR8ln7KT4Soq82hl6J+HNAVx84vrKv1bF1yeI5VcnU3NH2YU7phy6q7eX4yrFOmGRqO7b5lvcrNH46ypecQaHRwtB1TuLnGzb9Fg4+wLzkttHkn0WGMlpm3KEozR0Tp46T5RhsbY3RuZragsHNeQ3aOcEtN+teMd532lZ1mnpGPirG2yo1OylzaA6FUpo45cSibJJK3Xu/aAHeiAOGyx9qr3vO/k2NNpqfTibRvMq+zCwNlFWOjo9kbmtkYP2da4Iv1g+whS0tvChqsUY8m0cmTlU8jEorcWyg/YJ/oFzJ0vWh7sL5VZtuVyrr5l0zo/yWn7GLw2qnPN9JTphF80cVfRspZ6P0mT3twcPJvuD0EL3jjfyVtXknHFbR7pXhGJMqoWTUZu14uOcc4PSDsXiY2nZYpeL1i0Idmfoh8qj+UYeP10Y85oH+Y0fiHD2jmUmO+3lKprNPxxxV5wpmml1Htf+y5ru4g/0U8sis7Tu6gikD2h0ZuHAEHnBFwqb6SJ381X5x4DK98dVStLmNZ5OTVBJbZxIJA4HWIvwspsVo5M7X4rTteFbYdhstRII6FjnucbWAOzpJ4DpKmmYhnUx2tO0Q6Rwmj8hBFFe/k2NbfnsACqkzvL6GleGsQrPPH0qTqn98Klw+rO8R/L922yU5FL9Id4UK5l5pdB25+W8zI9W1PzW/G1eKdUJ9T2rOfVbYC4MkuTT9qPDaq+Xm1vD+iflY6iaCjc3/WB7KP8Ss4uli6/utHobTMlrqeOqaHMc8BzTuIsd69X5IdPETliJXf/AMFUH8LF9lVuO3u2v8fF+mGyw/CIKfkEUcfzWgHv3rkzM83uuOtemNmauPais2/WL+zi+FWcXSxdd3X1lGwHEW63COQjrsB7iUy9JoI/9V5qs2lV5305/u0g3DyrD1nVI9xU2H1ZniMTtWVb4PDHJPEyuJbG57GvcCAQHEAkEgjjzKaeTPxxE2iJ5LdGU1Hwlqftxf8ArUH1Zan+vx+8/t/TCq8vcLhdq1lY+N2w6r6inabHdsLLrv1LT6PE6PBWdpt+8f02GimiuHQVLZcGqjLKwPIZ5eB+wtLSS1jb2873Llr2mNphJh0+Gt4tS28/MIjnPy5n0dniSr3i5KviHcj4/trMr/WdP9d4Ei9ZOmUWj71fv/Er4qvQd813uKqtyeTl1XXzK7cm+QHtpPhYq2Xqbeh7TCzs5PB2p+AruHmj8R6I+VUYZ/nRdpH8QU88mZi64+XQ2mHIKrsJfgKq16ob2ftW+Jc4K2+eX7lf6sp/rfHkVXJ1S3NF2a/f+ZUzpgLV1Vf99L8ZVinTDJ1Hdt8pnknVtEtRG8gOe1jmjn1C7Wt9oKPNHJb8OtG9oWJpjVthoqh8xAHk3AX4lws0dZJCirG8tDPaK47TLnFW3zy+8rG2w2G/EyH/ALjlVydTc0fZhTemHLqrt5fjKsU6YZGo7tvmU4yP9Oq+bD75FFm9F7w7832/+pfmf6sqPq/FYvGPqWdZ2Z+38qBVphukNEOQUn0eDwmqnbnL6LD26/EKszl5azsm/E5T4uTL8Q7kfDXZW+soeqTw3LuTpeNF3YX2qzbcrlXXzLpnR/ktP2MXhtVOeb6SnTCE52clg7b/AMb1Ji5qXiHbj5RzKjSf5PN8mrHfqpiNQk7Gv3D2O2DrsveSu8bq+iz8NuCeUroVdrqbzT0Q8g81eHN/VPP6xoHoOPH5p+49anx338pZOt0/DPHXl6tzlfpox0baTFXBr27InONg4cGkn/UNw59i5kp6wl0epiY4Lc/RZahaLwnlZCxz5i1jWguc42AAHElObkzFY3l9U04kY18XouAcOpwuPehE7xuq3PH0qTqn98Kmw+rN8R/L922yU5FL9Id4UK5l5pdB25+W8zI9W1PzW/G1eKdUJ9T2rOfVbYC4MkuTT9qPDaq+Xm1vD+iflY6iaCjc3/WB7KP8Ss4ulja7utRoEf8AEaXtB7iu36ZQ6Xu1dEqq3xAQUVm36xf2cXwqzi6WLru69MoPWA7KT8K5l6XdB3fsvFV2y0+lWAtr6d8MxsTtY7fquG49XAjmJXqtuGd0WbFGWk1lQWO4FPRSGPEmFvM63muHO124qzW0TyYWXDbHO1oZtFppXQsEdPUO1QLC9nEDoJF1yaVlJXVZaxtEtRLJLUyF0mvLK87d7nOPUNpXryiEMza8785XJlhoi6iY6bERaaQABvFjd9j0k7+oKvkvv5Q19Hp5xxxW5yh+c/LmfR2eJKpMXJU8Q7kfH9tZlcf8Tp/rvAkXrJ0yi0fer9/4lfNV6Dvmu9xVVuTycu3V180u3JvkB7aT4WKtl6m1oe0ws7OTwdqfgK7h5o/EeiPlU+GH9dF2kfxBTzyZmLrj5dD6Ycgquwm+AqrXqhvZ+1b4lzfdW3zy/sr/AFZT/W+PIquTqluaPs1+/wDMoVmnojKJnVeHsc9kljIGi5Y4AAmw26pABvwN1JjvG20qms09uLjqrqGVzHB0Li1w3FpII6iNoUrPiZid4ZFbic0wArZZHgbg97nAewnekREO2yWtznd74Fgc1bII8OYXXO11jqtHO524LlrRD1iw2yTtWHRGCYc2lgigh2iNobfnI3n2m59qqzO87t/HSKVisejnzTA/36q7eX4yrVemGFqO7b5lOMjvTqvmw++RRZvRd8O/N9kuzP8AVlR9X4rF4x9SzrOzP2/lQN1aYbpHRDkFJ9Hg8Jqp25y+iw9uvxCq85T/AH1nZN+JynxcmXr+5Hw12VvrKHqk8Ny7k6XjRd2F+Ks23LCuvmWczGqkABlRMAAAAJZAABusLrzwx7JPrZP1T/15VWIyygCrlkeAbgPe5wB6iV2IiHm2S1vKZmWMOhdeWw/TlT/Ez/zpPzXnhj2SfWyfqn/r4mxeoe0tmnmc07C10ryD1gnau8MOTlvMbTMsJdeG6odLa2FurTVEgaNwJ1viuvM0rKaupy1jaLMbFMeqarZiUz3jmJ837I2JFYjk83zXv1S+GY1UgAMqJgBsAEsgAtzC6cMex9bJ+qf+vCrrZJrfLJHvte2u9zrX32udm4dy7ERHJ5te1uqd31S4jNENWklkYCbkMke0X3XsDv2DuSYiSuS1fKJmH3Pi072ltRPK5p3tdK9wPWCbJww7OW8xtMyw114XBklyaftR4bVXy82t4f0T8rHUTQY09BFIdaoijcedzGk95CbuTWJ5w+Y8MhaQ6KGMEbQRGwEdRAXd3OGPZlrj0ICDGnw+J51qiKNx53MaT3kJu5NYn0IKCKM61PFG07rtY0HvATcisRyhko6IPKop2SNLalrXNO8OAI7ijkxE82lk0KoHG7qWL2C33BeuO3ui/wAfF+mGxw7B4Kf1fDHH81oB7965MzPN7rjrXpjZnLj2x6ihikN6mNjja13Ma426yOkpu5NYnnD5hw6FhDoIo2uG4tY0EX2bwE3IrEejJI50dYf6Ig/cRfy2fku7y88FfZkU9OyMWpmtaN9mtDRfqC47ERHJ+VFKyQAVLGvA3BzQ63ehMRPN4jCYBuhi/ls/Jd3lzhr7MqRgcCJACDsIIuCDzhcemJ+iIP3EX8tn5Lu8vPBX2ZUMLWANgaGtG4NAAF9u4LjsRs+0daqu0bpJzesp4nHnLBfvC7FphHbDS3OIYsWhdC03ZSxe1t/eu8dvd5jT4v0w3VPTtjbq07WtaODQAO4LyliIjk9UdYj8MhcSZIYiSbkmNhJJ5zZd3eeGvs9Kajjjv8ljYy+/Va1t7c9guOxERyek0LXgtnaHNO8OAIPsKExvzYv6Ig/cRfy2fku7y5wV9mXGwNAEYAAAAAFgANwA4Lj08aigikN6iNjjuu5jXHvITdyaxPOHzDh0LDrQRRtcNxaxoPeAm5FYj0ZSOuWFdfMiAgICAgICAgICAgICC4MkuTT9qPDaq+Xm1vD+iflY6iaAgICAgICAgICAgICAgICAgICAgICAgICAgICAgICAgICAgICDlhXXzIgICAgICAgICAgICAguDJLk0/ajw2qvl5tbw/on5WOomgICAgICAgICAgICAgICAgICAgICAgICAgICAgICAgICAgICAg5YV18yICAgICAgICAgICAgILgyS5NP2o8Nqr5ebW8P6J+VjqJoCAgICAgICAgICAgICAgICAgICAgICAgICAgICAgICAgICAgIOWFdfMiAgICAgICAgICAgICC4MkuTT9qPDaq+Xm1vD+iflY6iaAgICAgICAgICAgICAgICAgICAgICAgICAgICAgICAgICAgI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319" y="4999038"/>
            <a:ext cx="579075" cy="17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14939" r="4113" b="16251"/>
          <a:stretch/>
        </p:blipFill>
        <p:spPr bwMode="auto">
          <a:xfrm>
            <a:off x="4326194" y="4864161"/>
            <a:ext cx="646963" cy="12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046" y="4659241"/>
            <a:ext cx="546293" cy="20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52937" y="5205779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64090" y="6077160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61"/>
          <p:cNvPicPr>
            <a:picLocks noChangeAspect="1" noChangeArrowheads="1"/>
          </p:cNvPicPr>
          <p:nvPr/>
        </p:nvPicPr>
        <p:blipFill rotWithShape="1">
          <a:blip r:embed="rId22"/>
          <a:srcRect l="12812" t="28137" r="10901" b="31088"/>
          <a:stretch/>
        </p:blipFill>
        <p:spPr bwMode="auto">
          <a:xfrm>
            <a:off x="4441294" y="5547519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491" y="5696300"/>
            <a:ext cx="546293" cy="20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415" y="5375425"/>
            <a:ext cx="448535" cy="15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14939" r="4113" b="16251"/>
          <a:stretch/>
        </p:blipFill>
        <p:spPr bwMode="auto">
          <a:xfrm>
            <a:off x="4308843" y="5895333"/>
            <a:ext cx="646963" cy="12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964" y="6259606"/>
            <a:ext cx="359105" cy="23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3_new carat 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4_new carat v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4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0000"/>
      </a:accent6>
      <a:hlink>
        <a:srgbClr val="FF0000"/>
      </a:hlink>
      <a:folHlink>
        <a:srgbClr val="FF0000"/>
      </a:folHlink>
    </a:clrScheme>
    <a:fontScheme name="2_Struttura predefinita">
      <a:majorFont>
        <a:latin typeface="Tape Loop"/>
        <a:ea typeface=""/>
        <a:cs typeface=""/>
      </a:majorFont>
      <a:minorFont>
        <a:latin typeface="Courier New"/>
        <a:ea typeface=""/>
        <a:cs typeface="Courier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3">
        <a:dk1>
          <a:srgbClr val="4D4D4D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4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5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arat Master TemplateNEWFINAL">
  <a:themeElements>
    <a:clrScheme name="">
      <a:dk1>
        <a:srgbClr val="828282"/>
      </a:dk1>
      <a:lt1>
        <a:srgbClr val="FFFFFF"/>
      </a:lt1>
      <a:dk2>
        <a:srgbClr val="505050"/>
      </a:dk2>
      <a:lt2>
        <a:srgbClr val="BEBEBE"/>
      </a:lt2>
      <a:accent1>
        <a:srgbClr val="33CCFF"/>
      </a:accent1>
      <a:accent2>
        <a:srgbClr val="FF0099"/>
      </a:accent2>
      <a:accent3>
        <a:srgbClr val="FFFFFF"/>
      </a:accent3>
      <a:accent4>
        <a:srgbClr val="6E6E6E"/>
      </a:accent4>
      <a:accent5>
        <a:srgbClr val="ADE2FF"/>
      </a:accent5>
      <a:accent6>
        <a:srgbClr val="E7008A"/>
      </a:accent6>
      <a:hlink>
        <a:srgbClr val="FF9933"/>
      </a:hlink>
      <a:folHlink>
        <a:srgbClr val="99CC00"/>
      </a:folHlink>
    </a:clrScheme>
    <a:fontScheme name="3_Carat Master TemplateNEWFINAL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Carat Master TemplateNEW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5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5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2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217920</TotalTime>
  <Words>156</Words>
  <Application>Microsoft Office PowerPoint</Application>
  <PresentationFormat>Presentazione su schermo (4:3)</PresentationFormat>
  <Paragraphs>62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3_new carat v1</vt:lpstr>
      <vt:lpstr>4_new carat v1</vt:lpstr>
      <vt:lpstr>2_Struttura predefinita</vt:lpstr>
      <vt:lpstr>3_Carat Master TemplateNEWFINAL</vt:lpstr>
      <vt:lpstr>5_new carat v1</vt:lpstr>
      <vt:lpstr>2_new carat v1</vt:lpstr>
      <vt:lpstr>Presentazione standard di PowerPoint</vt:lpstr>
      <vt:lpstr>Presentazione standard di PowerPoint</vt:lpstr>
    </vt:vector>
  </TitlesOfParts>
  <Company>Carat International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Weekly Barometer 29gen-4feb_Ascolto TV_Dmax</dc:title>
  <dc:creator>AprilS</dc:creator>
  <cp:lastModifiedBy>Laura Oldani</cp:lastModifiedBy>
  <cp:revision>13162</cp:revision>
  <cp:lastPrinted>2014-02-04T14:29:14Z</cp:lastPrinted>
  <dcterms:created xsi:type="dcterms:W3CDTF">2012-02-28T22:43:54Z</dcterms:created>
  <dcterms:modified xsi:type="dcterms:W3CDTF">2015-02-09T08:05:19Z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